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</p:sldIdLst>
  <p:sldSz cx="9144000" cy="51435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447" y="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>
              <a:cxn ang="0">
                <a:pos x="0" y="0"/>
              </a:cxn>
              <a:cxn ang="0">
                <a:pos x="309676800" y="0"/>
              </a:cxn>
              <a:cxn ang="0">
                <a:pos x="309676800" y="97983675"/>
              </a:cxn>
              <a:cxn ang="0">
                <a:pos x="0" y="97983675"/>
              </a:cxn>
              <a:cxn ang="0">
                <a:pos x="0" y="0"/>
              </a:cxn>
            </a:cxnLst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3" name="Google Shape;4;n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2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7170" name="Google Shape;52;p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765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969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174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379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170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921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126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331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5362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741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945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150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355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7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2051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NULL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Google Shape;55;p13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0713" y="1470025"/>
            <a:ext cx="2343150" cy="103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Google Shape;56;p1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8" y="1433513"/>
            <a:ext cx="2208212" cy="1068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Google Shape;60;p13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444625"/>
            <a:ext cx="2452688" cy="112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Google Shape;62;p13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646488"/>
            <a:ext cx="2206625" cy="1284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Google Shape;63;p13"/>
          <p:cNvSpPr txBox="1"/>
          <p:nvPr/>
        </p:nvSpPr>
        <p:spPr>
          <a:xfrm>
            <a:off x="666750" y="115888"/>
            <a:ext cx="7175500" cy="1508125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>
            <a:spAutoFit/>
          </a:bodyPr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ICAICCIT-2025, 3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rd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International conference on Advances in Computing, Communication and Information Technology,                                                                technically Co-Sponsored by IEEE Delhi SECTION                                                                (IEEE record no # 68829) 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on 31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st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Oct &amp; 1st Nov. 2025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US" altLang="en-US" sz="16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0" name="Google Shape;65;p13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13" y="3667125"/>
            <a:ext cx="2339975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Google Shape;66;p13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3" name="Rectangle 2"/>
          <p:cNvSpPr/>
          <p:nvPr/>
        </p:nvSpPr>
        <p:spPr>
          <a:xfrm>
            <a:off x="0" y="0"/>
            <a:ext cx="9144000" cy="307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154" name="Rectangle 3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endParaRPr lang="en-US" altLang="en-US" sz="1800" dirty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5" name="Picture 24"/>
          <p:cNvPicPr>
            <a:picLocks noChangeAspect="1"/>
          </p:cNvPicPr>
          <p:nvPr/>
        </p:nvPicPr>
        <p:blipFill>
          <a:blip r:embed="rId6"/>
          <a:srcRect l="71989" t="11574" r="16925" b="76601"/>
          <a:stretch>
            <a:fillRect/>
          </a:stretch>
        </p:blipFill>
        <p:spPr>
          <a:xfrm>
            <a:off x="0" y="131763"/>
            <a:ext cx="11160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6" name="Picture 25"/>
          <p:cNvPicPr>
            <a:picLocks noChangeAspect="1"/>
          </p:cNvPicPr>
          <p:nvPr/>
        </p:nvPicPr>
        <p:blipFill>
          <a:blip r:embed="rId7"/>
          <a:srcRect l="47034" t="69373" r="41730" b="23227"/>
          <a:stretch>
            <a:fillRect/>
          </a:stretch>
        </p:blipFill>
        <p:spPr>
          <a:xfrm>
            <a:off x="287338" y="2544763"/>
            <a:ext cx="1331912" cy="89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7" name="Picture 26"/>
          <p:cNvPicPr>
            <a:picLocks noChangeAspect="1"/>
          </p:cNvPicPr>
          <p:nvPr/>
        </p:nvPicPr>
        <p:blipFill>
          <a:blip r:embed="rId7"/>
          <a:srcRect l="59576" t="69836" r="29318" b="23227"/>
          <a:stretch>
            <a:fillRect/>
          </a:stretch>
        </p:blipFill>
        <p:spPr>
          <a:xfrm>
            <a:off x="1722438" y="2674938"/>
            <a:ext cx="1206500" cy="77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8" name="Picture 28"/>
          <p:cNvPicPr>
            <a:picLocks noChangeAspect="1"/>
          </p:cNvPicPr>
          <p:nvPr/>
        </p:nvPicPr>
        <p:blipFill>
          <a:blip r:embed="rId7"/>
          <a:srcRect l="40633" t="70760" r="52966" b="23227"/>
          <a:stretch>
            <a:fillRect/>
          </a:stretch>
        </p:blipFill>
        <p:spPr>
          <a:xfrm>
            <a:off x="7586663" y="2705100"/>
            <a:ext cx="1557337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9" name="Picture 2" descr="mr_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2695575"/>
            <a:ext cx="2384425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0" name="Picture 4" descr="https://aiccit2023.vercel.app/images/partners/infosis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4038" y="2767013"/>
            <a:ext cx="1905000" cy="53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1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125" y="3646488"/>
            <a:ext cx="2581275" cy="131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2" name="Picture 20" descr="mr_logo"/>
          <p:cNvPicPr>
            <a:picLocks noChangeAspect="1"/>
          </p:cNvPicPr>
          <p:nvPr/>
        </p:nvPicPr>
        <p:blipFill>
          <a:blip r:embed="rId11" r:link="rId12"/>
          <a:stretch>
            <a:fillRect/>
          </a:stretch>
        </p:blipFill>
        <p:spPr>
          <a:xfrm>
            <a:off x="7267575" y="79375"/>
            <a:ext cx="1871663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662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662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663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Rectangle 11"/>
          <p:cNvSpPr/>
          <p:nvPr/>
        </p:nvSpPr>
        <p:spPr>
          <a:xfrm>
            <a:off x="465138" y="1268413"/>
            <a:ext cx="8167687" cy="169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Both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models were evaluated using the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MovieLens-100K dataset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outperformed 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all metrics: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Precision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 0.89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Recall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0.87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Wingdings" panose="05000000000000000000" charset="0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           -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F1-score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0.85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Wingdings" panose="05000000000000000000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 ~92%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achieved slightly lower results with an F1-score of 0.82.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6633" name="TextBox 12"/>
          <p:cNvSpPr txBox="1"/>
          <p:nvPr/>
        </p:nvSpPr>
        <p:spPr>
          <a:xfrm>
            <a:off x="460375" y="931863"/>
            <a:ext cx="4870450" cy="3190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Model Performance Evaluation: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663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Table 1"/>
          <p:cNvGraphicFramePr/>
          <p:nvPr/>
        </p:nvGraphicFramePr>
        <p:xfrm>
          <a:off x="641350" y="3094038"/>
          <a:ext cx="7323455" cy="11290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78585"/>
                <a:gridCol w="1668780"/>
                <a:gridCol w="1335405"/>
                <a:gridCol w="1389380"/>
                <a:gridCol w="1551305"/>
              </a:tblGrid>
              <a:tr h="394335">
                <a:tc>
                  <a:txBody>
                    <a:bodyPr/>
                    <a:p>
                      <a:pPr algn="ctr"/>
                      <a:r>
                        <a:rPr sz="1600"/>
                        <a:t>Model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Accuracy (%)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Precision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Recall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F1-Score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p>
                      <a:pPr algn="ctr"/>
                      <a:r>
                        <a:rPr sz="1600"/>
                        <a:t>FLAN-T5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92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0.89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0.87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0.85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p>
                      <a:pPr algn="ctr"/>
                      <a:r>
                        <a:rPr sz="1600"/>
                        <a:t>BART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88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0.84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0.81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0.82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867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7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867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867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11"/>
          <p:cNvSpPr/>
          <p:nvPr/>
        </p:nvSpPr>
        <p:spPr>
          <a:xfrm>
            <a:off x="465455" y="1351280"/>
            <a:ext cx="8167370" cy="2743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Developed a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dual-model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BART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movie genre prediction.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achieved the best results with higher accuracy and interpretability.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 system effectively addressed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sparsity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issues in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explainability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user trust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predictions.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Future work: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apply on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larger, balanced datasets,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integrate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video/audio features,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test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               lightweight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real-time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8681" name="TextBox 12"/>
          <p:cNvSpPr txBox="1"/>
          <p:nvPr/>
        </p:nvSpPr>
        <p:spPr>
          <a:xfrm>
            <a:off x="460375" y="989965"/>
            <a:ext cx="4870450" cy="3613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Conclusion &amp; Future Scope: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2868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72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2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072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072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Rectangle 11"/>
          <p:cNvSpPr/>
          <p:nvPr/>
        </p:nvSpPr>
        <p:spPr>
          <a:xfrm>
            <a:off x="465138" y="1541463"/>
            <a:ext cx="8167687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Z. Chen et al., “Collaborative Filtering Network with PMF for Movie Suggestions,” IEEE TKDE, 2024.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H. Liu et al., “Multi-modal CNNs for Movie Recommendation Using Content Features,” IEEE Access, 2023.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Y. Jin et al., “A Transformer-MLP Hybrid Framework for Movie Recommendation,” ACM RecSys, 2025.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S. Longpre et al., “The FLAN Collection: Designing Data and Methods for Effective Instruction Tuning,” ICML, 2023.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S. Raj et al., “Transformative Movie Discovery: Large Language Models for Recommendation and Genre Prediction,” IEEE Access, 2024.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30729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References: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3073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277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7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277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277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7" name="TextBox 12"/>
          <p:cNvSpPr txBox="1"/>
          <p:nvPr/>
        </p:nvSpPr>
        <p:spPr>
          <a:xfrm>
            <a:off x="3419475" y="2376170"/>
            <a:ext cx="2566670" cy="3625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    THANK YOU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3277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19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819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19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15"/>
          <p:cNvSpPr txBox="1"/>
          <p:nvPr/>
        </p:nvSpPr>
        <p:spPr>
          <a:xfrm>
            <a:off x="292100" y="1135063"/>
            <a:ext cx="8318500" cy="34591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Performance-Driven Text Classification on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algn="ctr"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MovieLens-100K Using FLAN-T5 and BART</a:t>
            </a:r>
            <a:endParaRPr lang="en-US" altLang="en-US" sz="18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IN" altLang="en-US" sz="18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algn="ctr">
              <a:buClrTx/>
              <a:buFont typeface="Arial" panose="020B0604020202020204" pitchFamily="34" charset="0"/>
            </a:pPr>
            <a:r>
              <a:rPr lang="en-IN" altLang="en-US" sz="18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Paper id</a:t>
            </a:r>
            <a:r>
              <a:rPr lang="en-US" altLang="en-IN" sz="18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: ICAICCIT_0579</a:t>
            </a:r>
            <a:endParaRPr lang="en-IN" altLang="en-US" sz="18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IN" sz="1600" dirty="0">
                <a:latin typeface="Arial" panose="020B0604020202020204"/>
                <a:ea typeface="Arial" panose="020B0604020202020204"/>
              </a:rPr>
              <a:t> </a:t>
            </a: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IN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   </a:t>
            </a:r>
            <a:endParaRPr lang="en-US" altLang="en-IN" sz="16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IN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            </a:t>
            </a:r>
            <a:r>
              <a:rPr lang="en-IN" altLang="en-US" sz="16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Presented by</a:t>
            </a:r>
            <a:endParaRPr lang="en-IN" altLang="en-US" sz="16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US" altLang="en-IN" sz="1600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Atmakuri Jagadeesh</a:t>
            </a:r>
            <a:endParaRPr lang="en-US" altLang="en-IN" sz="1600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</a:t>
            </a:r>
            <a:endParaRPr lang="en-US" altLang="en-US" sz="1600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200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675" y="214313"/>
            <a:ext cx="2130425" cy="620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2" name="Rectangle 12"/>
          <p:cNvSpPr/>
          <p:nvPr/>
        </p:nvSpPr>
        <p:spPr>
          <a:xfrm>
            <a:off x="291465" y="2379980"/>
            <a:ext cx="8769985" cy="23514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IN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Atmakuri Jagadeesh,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Shaik Mohammad Farooq, Shaik Madeena Noushik, Nalabolu Balakrishna Reddy,</a:t>
            </a:r>
            <a:endParaRPr lang="en-US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                                Syed Rizwana,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Moturi S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ireesha</a:t>
            </a:r>
            <a:endParaRPr lang="en-US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               Narasaraopeta Engineering College, Narasaraopet</a:t>
            </a:r>
            <a:endParaRPr lang="en-US" altLang="en-US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                                                             Yerrarapu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Sravani Devi</a:t>
            </a:r>
            <a:r>
              <a:rPr lang="en-US" altLang="en-US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</a:t>
            </a:r>
            <a:endParaRPr lang="en-US" altLang="en-US" b="1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b="1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                              </a:t>
            </a:r>
            <a:r>
              <a:rPr lang="en-US" altLang="en-US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</a:rPr>
              <a:t>G. Narayanamma Institute of Technology Science(women), Hyderabad </a:t>
            </a:r>
            <a:endParaRPr lang="en-US" altLang="en-US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US" altLang="en-US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20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058025" y="79375"/>
            <a:ext cx="2081213" cy="70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24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24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8" name="Rectangle 11"/>
          <p:cNvSpPr/>
          <p:nvPr/>
        </p:nvSpPr>
        <p:spPr>
          <a:xfrm>
            <a:off x="465138" y="1541463"/>
            <a:ext cx="6392862" cy="230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Introduction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Problem Statements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Objectives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Literature Review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Methodology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Result &amp; Discussion 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Conclusion &amp; Future Scope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References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9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Arial" panose="020B0604020202020204"/>
                <a:ea typeface="Arial" panose="020B0604020202020204"/>
              </a:rPr>
              <a:t>Index -</a:t>
            </a:r>
            <a:endParaRPr lang="en-US" altLang="en-US" sz="2000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25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29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229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229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Rectangle 11"/>
          <p:cNvSpPr/>
          <p:nvPr/>
        </p:nvSpPr>
        <p:spPr>
          <a:xfrm>
            <a:off x="465138" y="1541463"/>
            <a:ext cx="8113712" cy="280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Movie recommendation systems help users find relevant content.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Traditional methods like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collaborative filtering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face issues such as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cold-start, sparsity,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lack of context.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Large Language Models (LLMs)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improve understanding of text through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semantic analysis.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This study uses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the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MovieLens-100K dataset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 framework combines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summary generation, zero-shot classification,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LIME-based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explanations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better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transparency.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2297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Introduction: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229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4339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0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4341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4342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Rectangle 11"/>
          <p:cNvSpPr/>
          <p:nvPr/>
        </p:nvSpPr>
        <p:spPr>
          <a:xfrm>
            <a:off x="465138" y="1416050"/>
            <a:ext cx="8255000" cy="2860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Traditional recommendation systems depend on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user history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metadata.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They face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data sparsity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problems.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Lack of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contextual understanding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reduces recommendation quality.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Most models offer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low interpretability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Arial" panose="020B0604020202020204"/>
                <a:ea typeface="Arial" panose="020B0604020202020204"/>
              </a:rPr>
              <a:t>—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users can’t see why items are recommended.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There is a need for an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accurate and explainable text-based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to improve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recommendations.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4345" name="TextBox 12"/>
          <p:cNvSpPr txBox="1"/>
          <p:nvPr/>
        </p:nvSpPr>
        <p:spPr>
          <a:xfrm>
            <a:off x="460375" y="990600"/>
            <a:ext cx="487045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Problem Statements: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4346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7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638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8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638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639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2" name="Rectangle 11"/>
          <p:cNvSpPr/>
          <p:nvPr/>
        </p:nvSpPr>
        <p:spPr>
          <a:xfrm>
            <a:off x="465138" y="1541463"/>
            <a:ext cx="8167687" cy="280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Develop a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text classification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 genre prediction.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Use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generate concise movie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Apply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zero-shot genre classification.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Improve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reduce dependency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user history.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Enhance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model interpretability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explanations.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Demonstrate the strength of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transformer-based NLP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sparse-text scenarios.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6393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Objectives: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639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843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3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843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843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Rectangle 11"/>
          <p:cNvSpPr/>
          <p:nvPr/>
        </p:nvSpPr>
        <p:spPr>
          <a:xfrm>
            <a:off x="465138" y="1541463"/>
            <a:ext cx="8167687" cy="2552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Existing Research: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Earlier methods like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collaborative filtering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CNN/RNN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accuracy but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required large datasets.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Hybrid and graph-based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captured complex user–item relations but faced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scalability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issues.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Transformer-based models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introduced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context awareness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semantic understanding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Few studies explored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text-based inputs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(e.g., subtitles or summaries) with zero-shot learning.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This work bridges that gap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with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better 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performance and interpretability.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8441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Literature Review: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844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048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048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048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8" name="Rectangle 11"/>
          <p:cNvSpPr/>
          <p:nvPr/>
        </p:nvSpPr>
        <p:spPr>
          <a:xfrm>
            <a:off x="465138" y="1368425"/>
            <a:ext cx="5594350" cy="3005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Pipeline Overview: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1. Dataset: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MovieLens-100K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, containing movie titles, genres,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and user tags.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2.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Data preprocessing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– cleaning, text normalization, and  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tokenization.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3.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generates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 summaries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from textual data.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4.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performs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zero-shot genre classification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generated 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5. Results compared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accuracy, precision, recall,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F1-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score.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6.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provides explanations for model predictions to ensure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transparency.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0489" name="TextBox 12"/>
          <p:cNvSpPr txBox="1"/>
          <p:nvPr/>
        </p:nvSpPr>
        <p:spPr>
          <a:xfrm>
            <a:off x="460375" y="942975"/>
            <a:ext cx="4870450" cy="417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Wingdings" panose="05000000000000000000" pitchFamily="2" charset="2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Methodology: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049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2" name="Picture 3" descr="ChatGPT Image Oct 18, 2025, 08_32_44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815975"/>
            <a:ext cx="3086100" cy="3843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253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3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253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253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11"/>
          <p:cNvSpPr/>
          <p:nvPr/>
        </p:nvSpPr>
        <p:spPr>
          <a:xfrm>
            <a:off x="465138" y="1323975"/>
            <a:ext cx="5254625" cy="2995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generated meaningful and concise movie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achieved accurate multi-genre predictions using zero-shot learning.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outperformed 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with higher precision, recall, and F1-score.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Top-5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identified by genre preference matched ground-truth data.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Genre-wise trends: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Drama, Horror, and Western appeared most frequently.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 explanations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interpretability and user trust in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2537" name="TextBox 12"/>
          <p:cNvSpPr txBox="1"/>
          <p:nvPr/>
        </p:nvSpPr>
        <p:spPr>
          <a:xfrm>
            <a:off x="460375" y="931863"/>
            <a:ext cx="4870450" cy="3746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Result &amp; Discussion: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253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0" name="Picture 2" descr="downloa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025" y="611188"/>
            <a:ext cx="3033713" cy="185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1" name="Picture 3" descr="movi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5" y="2386013"/>
            <a:ext cx="2963863" cy="2166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5629</Words>
  <Application>WPS Presentation</Application>
  <PresentationFormat>On-screen Show (16:9)</PresentationFormat>
  <Paragraphs>179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Arial</vt:lpstr>
      <vt:lpstr>Times New Roman</vt:lpstr>
      <vt:lpstr>Wingdings</vt:lpstr>
      <vt:lpstr>Microsoft YaHei</vt:lpstr>
      <vt:lpstr>Arial Unicode MS</vt:lpstr>
      <vt:lpstr>Simple Light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Atmakuri Jagadeesh</cp:lastModifiedBy>
  <cp:revision>43</cp:revision>
  <dcterms:created xsi:type="dcterms:W3CDTF">2025-10-17T14:59:00Z</dcterms:created>
  <dcterms:modified xsi:type="dcterms:W3CDTF">2025-10-31T15:00:27Z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3C034CEDFBD94EB98FA41ED8E1D2FEF1_12</vt:lpwstr>
  </property>
  <property fmtid="{D5CDD505-2E9C-101B-9397-08002B2CF9AE}" pid="3" name="KSOProductBuildVer">
    <vt:lpwstr>1033-12.2.0.23131</vt:lpwstr>
  </property>
</Properties>
</file>